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  <p:sldId id="260" r:id="rId34"/>
    <p:sldId id="261" r:id="rId3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grandir" charset="1" panose="00000500000000000000"/>
      <p:regular r:id="rId10"/>
    </p:embeddedFont>
    <p:embeddedFont>
      <p:font typeface="Agrandir Bold" charset="1" panose="00000800000000000000"/>
      <p:regular r:id="rId11"/>
    </p:embeddedFont>
    <p:embeddedFont>
      <p:font typeface="Agrandir Italics" charset="1" panose="00000500000000000000"/>
      <p:regular r:id="rId12"/>
    </p:embeddedFont>
    <p:embeddedFont>
      <p:font typeface="Agrandir Bold Italics" charset="1" panose="00000800000000000000"/>
      <p:regular r:id="rId13"/>
    </p:embeddedFont>
    <p:embeddedFont>
      <p:font typeface="Agrandir Thin" charset="1" panose="00000200000000000000"/>
      <p:regular r:id="rId14"/>
    </p:embeddedFont>
    <p:embeddedFont>
      <p:font typeface="Agrandir Thin Italics" charset="1" panose="00000200000000000000"/>
      <p:regular r:id="rId15"/>
    </p:embeddedFont>
    <p:embeddedFont>
      <p:font typeface="Agrandir Medium" charset="1" panose="00000600000000000000"/>
      <p:regular r:id="rId16"/>
    </p:embeddedFont>
    <p:embeddedFont>
      <p:font typeface="Agrandir Medium Italics" charset="1" panose="00000600000000000000"/>
      <p:regular r:id="rId17"/>
    </p:embeddedFont>
    <p:embeddedFont>
      <p:font typeface="Agrandir Ultra-Bold" charset="1" panose="00000A00000000000000"/>
      <p:regular r:id="rId18"/>
    </p:embeddedFont>
    <p:embeddedFont>
      <p:font typeface="Agrandir Ultra-Bold Italics" charset="1" panose="00000A00000000000000"/>
      <p:regular r:id="rId19"/>
    </p:embeddedFont>
    <p:embeddedFont>
      <p:font typeface="Agrandir Heavy" charset="1" panose="00000900000000000000"/>
      <p:regular r:id="rId20"/>
    </p:embeddedFont>
    <p:embeddedFont>
      <p:font typeface="Agrandir Heavy Italics" charset="1" panose="00000900000000000000"/>
      <p:regular r:id="rId21"/>
    </p:embeddedFont>
    <p:embeddedFont>
      <p:font typeface="Open Sans" charset="1" panose="020B0606030504020204"/>
      <p:regular r:id="rId22"/>
    </p:embeddedFont>
    <p:embeddedFont>
      <p:font typeface="Open Sans Bold" charset="1" panose="020B0806030504020204"/>
      <p:regular r:id="rId23"/>
    </p:embeddedFont>
    <p:embeddedFont>
      <p:font typeface="Open Sans Italics" charset="1" panose="020B0606030504020204"/>
      <p:regular r:id="rId24"/>
    </p:embeddedFont>
    <p:embeddedFont>
      <p:font typeface="Open Sans Bold Italics" charset="1" panose="020B0806030504020204"/>
      <p:regular r:id="rId25"/>
    </p:embeddedFont>
    <p:embeddedFont>
      <p:font typeface="Open Sans Light" charset="1" panose="020B0306030504020204"/>
      <p:regular r:id="rId26"/>
    </p:embeddedFont>
    <p:embeddedFont>
      <p:font typeface="Open Sans Light Italics" charset="1" panose="020B0306030504020204"/>
      <p:regular r:id="rId27"/>
    </p:embeddedFont>
    <p:embeddedFont>
      <p:font typeface="Open Sans Ultra-Bold" charset="1" panose="00000000000000000000"/>
      <p:regular r:id="rId28"/>
    </p:embeddedFont>
    <p:embeddedFont>
      <p:font typeface="Open Sans Ultra-Bold Italics" charset="1" panose="000000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34" Target="slides/slide5.xml" Type="http://schemas.openxmlformats.org/officeDocument/2006/relationships/slide"/><Relationship Id="rId35" Target="slides/slide6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gif>
</file>

<file path=ppt/media/image10.gif>
</file>

<file path=ppt/media/image11.png>
</file>

<file path=ppt/media/image12.png>
</file>

<file path=ppt/media/image13.svg>
</file>

<file path=ppt/media/image14.gif>
</file>

<file path=ppt/media/image15.png>
</file>

<file path=ppt/media/image16.gif>
</file>

<file path=ppt/media/image17.gif>
</file>

<file path=ppt/media/image2.gif>
</file>

<file path=ppt/media/image3.gif>
</file>

<file path=ppt/media/image4.png>
</file>

<file path=ppt/media/image5.svg>
</file>

<file path=ppt/media/image6.gif>
</file>

<file path=ppt/media/image7.gif>
</file>

<file path=ppt/media/image8.png>
</file>

<file path=ppt/media/image9.gif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Relationship Id="rId3" Target="../media/image2.gif" Type="http://schemas.openxmlformats.org/officeDocument/2006/relationships/image"/><Relationship Id="rId4" Target="../media/image3.gif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gif" Type="http://schemas.openxmlformats.org/officeDocument/2006/relationships/image"/><Relationship Id="rId3" Target="../media/image7.gif" Type="http://schemas.openxmlformats.org/officeDocument/2006/relationships/image"/><Relationship Id="rId4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gif" Type="http://schemas.openxmlformats.org/officeDocument/2006/relationships/image"/><Relationship Id="rId3" Target="../media/image10.gif" Type="http://schemas.openxmlformats.org/officeDocument/2006/relationships/image"/><Relationship Id="rId4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4.gif" Type="http://schemas.openxmlformats.org/officeDocument/2006/relationships/image"/><Relationship Id="rId5" Target="../media/image1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gif" Type="http://schemas.openxmlformats.org/officeDocument/2006/relationships/image"/><Relationship Id="rId3" Target="../media/image1.gif" Type="http://schemas.openxmlformats.org/officeDocument/2006/relationships/image"/><Relationship Id="rId4" Target="../media/image10.gif" Type="http://schemas.openxmlformats.org/officeDocument/2006/relationships/image"/><Relationship Id="rId5" Target="../media/image17.gif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-10800000">
            <a:off x="6333452" y="-1797179"/>
            <a:ext cx="15735219" cy="13881357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2140605" y="3288968"/>
            <a:ext cx="14006790" cy="3709063"/>
            <a:chOff x="0" y="0"/>
            <a:chExt cx="18675720" cy="4945418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276225"/>
              <a:ext cx="18675720" cy="31670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5675"/>
                </a:lnSpc>
              </a:pPr>
              <a:r>
                <a:rPr lang="en-US" sz="14250">
                  <a:solidFill>
                    <a:srgbClr val="2B2B2B"/>
                  </a:solidFill>
                  <a:latin typeface="Agrandir"/>
                </a:rPr>
                <a:t>User Story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277913"/>
              <a:ext cx="18675720" cy="1667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95"/>
                </a:lnSpc>
              </a:pPr>
              <a:r>
                <a:rPr lang="en-US" sz="3425">
                  <a:solidFill>
                    <a:srgbClr val="2B2B2B"/>
                  </a:solidFill>
                  <a:latin typeface="Agrandir"/>
                </a:rPr>
                <a:t>Solução e Diagrama -  Padaria Santa Janela em Sorocaba.</a:t>
              </a:r>
            </a:p>
            <a:p>
              <a:pPr algn="ctr">
                <a:lnSpc>
                  <a:spcPts val="4795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alphaModFix amt="50000"/>
          </a:blip>
          <a:srcRect l="0" t="0" r="0" b="0"/>
          <a:stretch>
            <a:fillRect/>
          </a:stretch>
        </p:blipFill>
        <p:spPr>
          <a:xfrm flipH="false" flipV="false" rot="0">
            <a:off x="-2318726" y="-376453"/>
            <a:ext cx="9743013" cy="1709948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-7199120">
            <a:off x="-2896988" y="-1002021"/>
            <a:ext cx="5793977" cy="5895448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6119170" y="8751856"/>
            <a:ext cx="6049660" cy="5064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30"/>
              </a:lnSpc>
            </a:pPr>
            <a:r>
              <a:rPr lang="en-US" sz="2950">
                <a:solidFill>
                  <a:srgbClr val="2B2B2B"/>
                </a:solidFill>
                <a:latin typeface="Open Sans Bold"/>
              </a:rPr>
              <a:t>Matheus Alves de Oliveira Souza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E4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074786"/>
            <a:ext cx="6780460" cy="124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2B2B2B"/>
                </a:solidFill>
                <a:latin typeface="Agrandir"/>
              </a:rPr>
              <a:t>Tópicos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809000" y="2776259"/>
            <a:ext cx="6907145" cy="868440"/>
            <a:chOff x="0" y="0"/>
            <a:chExt cx="9209527" cy="11579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24235" cy="1157920"/>
            </a:xfrm>
            <a:custGeom>
              <a:avLst/>
              <a:gdLst/>
              <a:ahLst/>
              <a:cxnLst/>
              <a:rect r="r" b="b" t="t" l="l"/>
              <a:pathLst>
                <a:path h="1157920" w="1124235">
                  <a:moveTo>
                    <a:pt x="0" y="0"/>
                  </a:moveTo>
                  <a:lnTo>
                    <a:pt x="1124235" y="0"/>
                  </a:lnTo>
                  <a:lnTo>
                    <a:pt x="1124235" y="1157920"/>
                  </a:lnTo>
                  <a:lnTo>
                    <a:pt x="0" y="11579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1634311" y="147159"/>
              <a:ext cx="7575216" cy="7302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2B2B2B"/>
                  </a:solidFill>
                  <a:latin typeface="Agrandir"/>
                </a:rPr>
                <a:t>Reclamações de clientes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351305" y="370892"/>
              <a:ext cx="421625" cy="3494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60"/>
                </a:lnSpc>
              </a:pPr>
              <a:r>
                <a:rPr lang="en-US" sz="1400">
                  <a:solidFill>
                    <a:srgbClr val="2B2B2B"/>
                  </a:solidFill>
                  <a:latin typeface="Agrandir Bold"/>
                </a:rPr>
                <a:t>1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809000" y="4013384"/>
            <a:ext cx="6907145" cy="971551"/>
            <a:chOff x="0" y="0"/>
            <a:chExt cx="9209527" cy="1295401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1634311" y="-133350"/>
              <a:ext cx="7575216" cy="1428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2B2B2B"/>
                  </a:solidFill>
                  <a:latin typeface="Agrandir"/>
                </a:rPr>
                <a:t>Solução escrita para o problema</a:t>
              </a:r>
            </a:p>
          </p:txBody>
        </p:sp>
        <p:sp>
          <p:nvSpPr>
            <p:cNvPr name="Freeform 9" id="9"/>
            <p:cNvSpPr/>
            <p:nvPr/>
          </p:nvSpPr>
          <p:spPr>
            <a:xfrm flipH="false" flipV="false" rot="0">
              <a:off x="0" y="68741"/>
              <a:ext cx="1124235" cy="1157920"/>
            </a:xfrm>
            <a:custGeom>
              <a:avLst/>
              <a:gdLst/>
              <a:ahLst/>
              <a:cxnLst/>
              <a:rect r="r" b="b" t="t" l="l"/>
              <a:pathLst>
                <a:path h="1157920" w="1124235">
                  <a:moveTo>
                    <a:pt x="0" y="0"/>
                  </a:moveTo>
                  <a:lnTo>
                    <a:pt x="1124235" y="0"/>
                  </a:lnTo>
                  <a:lnTo>
                    <a:pt x="1124235" y="1157919"/>
                  </a:lnTo>
                  <a:lnTo>
                    <a:pt x="0" y="11579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351305" y="439632"/>
              <a:ext cx="421625" cy="3494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60"/>
                </a:lnSpc>
              </a:pPr>
              <a:r>
                <a:rPr lang="en-US" sz="1400">
                  <a:solidFill>
                    <a:srgbClr val="2B2B2B"/>
                  </a:solidFill>
                  <a:latin typeface="Agrandir Bold"/>
                </a:rPr>
                <a:t>2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809000" y="5353620"/>
            <a:ext cx="6907145" cy="868440"/>
            <a:chOff x="0" y="0"/>
            <a:chExt cx="9209527" cy="115792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1634311" y="147159"/>
              <a:ext cx="7575216" cy="7302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2B2B2B"/>
                  </a:solidFill>
                  <a:latin typeface="Agrandir"/>
                </a:rPr>
                <a:t>Diagrama</a:t>
              </a:r>
            </a:p>
          </p:txBody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24235" cy="1157920"/>
            </a:xfrm>
            <a:custGeom>
              <a:avLst/>
              <a:gdLst/>
              <a:ahLst/>
              <a:cxnLst/>
              <a:rect r="r" b="b" t="t" l="l"/>
              <a:pathLst>
                <a:path h="1157920" w="1124235">
                  <a:moveTo>
                    <a:pt x="0" y="0"/>
                  </a:moveTo>
                  <a:lnTo>
                    <a:pt x="1124235" y="0"/>
                  </a:lnTo>
                  <a:lnTo>
                    <a:pt x="1124235" y="1157920"/>
                  </a:lnTo>
                  <a:lnTo>
                    <a:pt x="0" y="11579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4" id="14"/>
            <p:cNvSpPr txBox="true"/>
            <p:nvPr/>
          </p:nvSpPr>
          <p:spPr>
            <a:xfrm rot="0">
              <a:off x="351305" y="370892"/>
              <a:ext cx="421625" cy="3494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60"/>
                </a:lnSpc>
              </a:pPr>
              <a:r>
                <a:rPr lang="en-US" sz="1400">
                  <a:solidFill>
                    <a:srgbClr val="2B2B2B"/>
                  </a:solidFill>
                  <a:latin typeface="Agrandir Bold"/>
                </a:rPr>
                <a:t>3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3203220">
            <a:off x="10055853" y="-265970"/>
            <a:ext cx="11814494" cy="1246186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-5741405">
            <a:off x="8316155" y="8504485"/>
            <a:ext cx="4865516" cy="6168780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0">
            <a:off x="9294071" y="643335"/>
            <a:ext cx="7965229" cy="9000330"/>
          </a:xfrm>
          <a:custGeom>
            <a:avLst/>
            <a:gdLst/>
            <a:ahLst/>
            <a:cxnLst/>
            <a:rect r="r" b="b" t="t" l="l"/>
            <a:pathLst>
              <a:path h="9000330" w="7965229">
                <a:moveTo>
                  <a:pt x="0" y="0"/>
                </a:moveTo>
                <a:lnTo>
                  <a:pt x="7965229" y="0"/>
                </a:lnTo>
                <a:lnTo>
                  <a:pt x="7965229" y="9000330"/>
                </a:lnTo>
                <a:lnTo>
                  <a:pt x="0" y="90003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618181" y="2035929"/>
            <a:ext cx="7729865" cy="5297511"/>
            <a:chOff x="0" y="0"/>
            <a:chExt cx="10306486" cy="7063349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190500"/>
              <a:ext cx="10306486" cy="1600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83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2B2B2B"/>
                  </a:solidFill>
                  <a:latin typeface="Agrandir"/>
                </a:rPr>
                <a:t>Reclamações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529535"/>
              <a:ext cx="10306486" cy="58386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339"/>
                </a:lnSpc>
              </a:pPr>
              <a:r>
                <a:rPr lang="en-US" sz="3099">
                  <a:solidFill>
                    <a:srgbClr val="2B2B2B"/>
                  </a:solidFill>
                  <a:latin typeface="Agrandir"/>
                </a:rPr>
                <a:t>Ao lado podemos ver alguns depoimentos dos clientes sobre a qualidade do pão da padaria, o primeiro cliente está insatisfeito com a demora da entrega do pão e da qualidade do mesmo, já a segunda cliente está insatisfeita com a qualidade do pão, do preço dele e do atendimento do local.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50000"/>
          </a:blip>
          <a:srcRect l="0" t="0" r="0" b="0"/>
          <a:stretch>
            <a:fillRect/>
          </a:stretch>
        </p:blipFill>
        <p:spPr>
          <a:xfrm flipH="false" flipV="false" rot="0">
            <a:off x="-2868523" y="2438918"/>
            <a:ext cx="10541077" cy="10522453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-3463659" y="-599139"/>
            <a:ext cx="5865675" cy="5231058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0">
            <a:off x="431799" y="1993701"/>
            <a:ext cx="7612816" cy="6299597"/>
          </a:xfrm>
          <a:custGeom>
            <a:avLst/>
            <a:gdLst/>
            <a:ahLst/>
            <a:cxnLst/>
            <a:rect r="r" b="b" t="t" l="l"/>
            <a:pathLst>
              <a:path h="6299597" w="7612816">
                <a:moveTo>
                  <a:pt x="0" y="0"/>
                </a:moveTo>
                <a:lnTo>
                  <a:pt x="7612815" y="0"/>
                </a:lnTo>
                <a:lnTo>
                  <a:pt x="7612815" y="6299598"/>
                </a:lnTo>
                <a:lnTo>
                  <a:pt x="0" y="62995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24027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8977892" y="298968"/>
            <a:ext cx="7999469" cy="9689065"/>
            <a:chOff x="0" y="0"/>
            <a:chExt cx="10665959" cy="12918753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698766"/>
              <a:ext cx="10665959" cy="112199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00"/>
                </a:lnSpc>
              </a:pPr>
              <a:r>
                <a:rPr lang="en-US" sz="2357">
                  <a:solidFill>
                    <a:srgbClr val="2B2B2B"/>
                  </a:solidFill>
                  <a:latin typeface="Agrandir"/>
                </a:rPr>
                <a:t>Pesquisa on-line: crie uma pesquisa curta e anônima com perguntas sobre qualidade do pão, experiência de entrega e interações de serviço.</a:t>
              </a:r>
            </a:p>
            <a:p>
              <a:pPr>
                <a:lnSpc>
                  <a:spcPts val="3300"/>
                </a:lnSpc>
              </a:pPr>
            </a:p>
            <a:p>
              <a:pPr>
                <a:lnSpc>
                  <a:spcPts val="3300"/>
                </a:lnSpc>
              </a:pPr>
              <a:r>
                <a:rPr lang="en-US" sz="2357">
                  <a:solidFill>
                    <a:srgbClr val="2B2B2B"/>
                  </a:solidFill>
                  <a:latin typeface="Agrandir"/>
                </a:rPr>
                <a:t>Redes Sociais: Incentive os clientes a deixar comentários nas páginas de mídia social da padaria.</a:t>
              </a:r>
            </a:p>
            <a:p>
              <a:pPr>
                <a:lnSpc>
                  <a:spcPts val="3300"/>
                </a:lnSpc>
              </a:pPr>
            </a:p>
            <a:p>
              <a:pPr>
                <a:lnSpc>
                  <a:spcPts val="3300"/>
                </a:lnSpc>
              </a:pPr>
              <a:r>
                <a:rPr lang="en-US" sz="2357">
                  <a:solidFill>
                    <a:srgbClr val="2B2B2B"/>
                  </a:solidFill>
                  <a:latin typeface="Agrandir"/>
                </a:rPr>
                <a:t>Cartões de comentários: colocar cartões de comentários na padaria para que os clientes presenciais compartilhem suas ideias.</a:t>
              </a:r>
            </a:p>
            <a:p>
              <a:pPr>
                <a:lnSpc>
                  <a:spcPts val="3300"/>
                </a:lnSpc>
              </a:pPr>
            </a:p>
            <a:p>
              <a:pPr>
                <a:lnSpc>
                  <a:spcPts val="3300"/>
                </a:lnSpc>
              </a:pPr>
              <a:r>
                <a:rPr lang="en-US" sz="2357">
                  <a:solidFill>
                    <a:srgbClr val="2B2B2B"/>
                  </a:solidFill>
                  <a:latin typeface="Agrandir"/>
                </a:rPr>
                <a:t>Revise as respostas: analise o feedback para identificar temas comuns e áreas que precisam de melhorias.</a:t>
              </a:r>
            </a:p>
            <a:p>
              <a:pPr>
                <a:lnSpc>
                  <a:spcPts val="3300"/>
                </a:lnSpc>
              </a:pPr>
            </a:p>
            <a:p>
              <a:pPr>
                <a:lnSpc>
                  <a:spcPts val="3300"/>
                </a:lnSpc>
              </a:pPr>
              <a:r>
                <a:rPr lang="en-US" sz="2357">
                  <a:solidFill>
                    <a:srgbClr val="2B2B2B"/>
                  </a:solidFill>
                  <a:latin typeface="Agrandir"/>
                </a:rPr>
                <a:t>Reuniões de equipe: realizar reuniões internas para discutir feedback e debater soluções.</a:t>
              </a:r>
            </a:p>
            <a:p>
              <a:pPr>
                <a:lnSpc>
                  <a:spcPts val="3300"/>
                </a:lnSpc>
              </a:pPr>
            </a:p>
            <a:p>
              <a:pPr algn="l" marL="0" indent="0" lvl="0">
                <a:lnSpc>
                  <a:spcPts val="3300"/>
                </a:lnSpc>
              </a:pPr>
              <a:r>
                <a:rPr lang="en-US" sz="2357">
                  <a:solidFill>
                    <a:srgbClr val="2B2B2B"/>
                  </a:solidFill>
                  <a:latin typeface="Agrandir"/>
                </a:rPr>
                <a:t>Implementar mudanças: com base no feedback, faça ajustes nas receitas, procedimentos de entrega ou treinamento de atendimento ao cliente.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171450"/>
              <a:ext cx="10665959" cy="13953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7293"/>
                </a:lnSpc>
                <a:spcBef>
                  <a:spcPct val="0"/>
                </a:spcBef>
              </a:pPr>
              <a:r>
                <a:rPr lang="en-US" sz="6077">
                  <a:solidFill>
                    <a:srgbClr val="2B2B2B"/>
                  </a:solidFill>
                  <a:latin typeface="Agrandir"/>
                </a:rPr>
                <a:t>Soluções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921370" y="991777"/>
            <a:ext cx="337930" cy="337930"/>
          </a:xfrm>
          <a:custGeom>
            <a:avLst/>
            <a:gdLst/>
            <a:ahLst/>
            <a:cxnLst/>
            <a:rect r="r" b="b" t="t" l="l"/>
            <a:pathLst>
              <a:path h="337930" w="337930">
                <a:moveTo>
                  <a:pt x="0" y="0"/>
                </a:moveTo>
                <a:lnTo>
                  <a:pt x="337930" y="0"/>
                </a:lnTo>
                <a:lnTo>
                  <a:pt x="337930" y="337930"/>
                </a:lnTo>
                <a:lnTo>
                  <a:pt x="0" y="3379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-2932469">
            <a:off x="-2458732" y="-2682360"/>
            <a:ext cx="14388035" cy="16061643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0">
            <a:off x="0" y="3330139"/>
            <a:ext cx="18288000" cy="6891152"/>
          </a:xfrm>
          <a:custGeom>
            <a:avLst/>
            <a:gdLst/>
            <a:ahLst/>
            <a:cxnLst/>
            <a:rect r="r" b="b" t="t" l="l"/>
            <a:pathLst>
              <a:path h="6891152" w="18288000">
                <a:moveTo>
                  <a:pt x="0" y="0"/>
                </a:moveTo>
                <a:lnTo>
                  <a:pt x="18288000" y="0"/>
                </a:lnTo>
                <a:lnTo>
                  <a:pt x="18288000" y="6891152"/>
                </a:lnTo>
                <a:lnTo>
                  <a:pt x="0" y="68911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3544" r="0" b="-3544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582775" y="1139207"/>
            <a:ext cx="7413171" cy="124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2B2B2B"/>
                </a:solidFill>
                <a:latin typeface="Agrandir"/>
              </a:rPr>
              <a:t>Diagrama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0">
            <a:off x="-1662681" y="-6438340"/>
            <a:ext cx="13761077" cy="1415359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911263" y="3500040"/>
            <a:ext cx="8465475" cy="230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2B2B2B"/>
                </a:solidFill>
                <a:latin typeface="Agrandir"/>
              </a:rPr>
              <a:t>Obrigado pela Atenção!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0">
            <a:off x="11511932" y="6947324"/>
            <a:ext cx="8674222" cy="7652259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0">
            <a:off x="15141061" y="2810706"/>
            <a:ext cx="6293877" cy="5612932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>
            <a:alphaModFix amt="25000"/>
          </a:blip>
          <a:srcRect l="0" t="0" r="0" b="0"/>
          <a:stretch>
            <a:fillRect/>
          </a:stretch>
        </p:blipFill>
        <p:spPr>
          <a:xfrm flipH="false" flipV="false" rot="-3435299">
            <a:off x="-3167656" y="638455"/>
            <a:ext cx="6335313" cy="70767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DAGEGFWcY9U</dc:identifier>
  <dcterms:modified xsi:type="dcterms:W3CDTF">2011-08-01T06:04:30Z</dcterms:modified>
  <cp:revision>1</cp:revision>
  <dc:title>Apresentação Básica Simples Manchas Pastel</dc:title>
</cp:coreProperties>
</file>

<file path=docProps/thumbnail.jpeg>
</file>